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oto Sans KR"/>
      <p:regular r:id="rId21"/>
      <p:bold r:id="rId22"/>
    </p:embeddedFont>
    <p:embeddedFont>
      <p:font typeface="Nanum Gothi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otoSansKR-bold.fntdata"/><Relationship Id="rId10" Type="http://schemas.openxmlformats.org/officeDocument/2006/relationships/slide" Target="slides/slide5.xml"/><Relationship Id="rId21" Type="http://schemas.openxmlformats.org/officeDocument/2006/relationships/font" Target="fonts/NotoSansKR-regular.fntdata"/><Relationship Id="rId13" Type="http://schemas.openxmlformats.org/officeDocument/2006/relationships/slide" Target="slides/slide8.xml"/><Relationship Id="rId24" Type="http://schemas.openxmlformats.org/officeDocument/2006/relationships/font" Target="fonts/NanumGothic-bold.fntdata"/><Relationship Id="rId12" Type="http://schemas.openxmlformats.org/officeDocument/2006/relationships/slide" Target="slides/slide7.xml"/><Relationship Id="rId23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d363e98f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d363e98f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전체 시스템 구조를 두 가지 데이터 흐름으로 나누어 설명해보면 우선 데이터 패스에선 React SPA가 FastAPI 서버와 HTTP/REST, WebSocket으로 통신하며, 로그인, 대기열 조회, 보고서 같은 UI 요청을 처리합니다. 서버는 인증, 권한, 트랜잭션을 관리하고 MySQL에 데이터를 영구저장합니다.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영상, 제어 PATH에는 같은 React SPA가 WebSocket으로 ROSBridge에 연결되어, 브라우저 &lt;-&gt; 로봇 간 메시지를 ROS 토픽으로 변환하여 중계합니다. TurtleBot은 이 토픽을 구독해 모터를 구동하고 카메라, 센서 데이터 발행을 수행합니다.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이처럼 데이터 처리와 로봇 제어를 분리해 각 기능을 독립적으로 확장·유지보수할 수 있도록 설계했습니다.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dc3fcd7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dc3fcd7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dc3fcd7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dc3fcd7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기존에는 FastAPI로 이루어진 파이썬 코드가 하나의 파일로 구성되어 있어서, 개발 시 코드의 복잡도가 높아지고 유지보수가 어려웠다. 이후에는 레이어드 아키텍처(Layered Architecture)를 적용하여 코드를 다음과 같이 리팩토링하였다: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d363e98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d363e98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bb1aa9aec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bb1aa9aec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f12d753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bf12d753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e92dee95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e92dee95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이제 미래에는 이런 자동차 시대가 올거고, 결국 데이터기반의 학습된 AI 모델이 사람도 마치 해결하기 애매한 상황에서는 작동하지 못하는 오류가 발생할것으로 예상된다.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그래서 우리 시스템을 개발하게 되었다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bb1aa9aec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bb1aa9aec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미래에는 이런 자동차 시대가 올거고, 결국 데이터기반의 학습된 AI 모델이 사람도 마치 해결하기 애매한 상황에서는 작동하지 못하는 오류가 발생할것으로 예상된다.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우리 시스템을 개발하게 되었다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bb53a80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bb53a80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미래에는 이런 자동차 시대가 올거고, 결국 데이터기반의 학습된 AI 모델이 사람도 마치 해결하기 애매한 상황에서는 작동하지 못하는 오류가 발생할것으로 예상된다.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우리 시스템을 개발하게 되었다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ced431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ced431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requierments 를 충족시키기 위해 우선 시스템의 기능들을 설계한다.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d6c9591d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d6c9591d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저희는  Server-Client 패턴을 통해 프론트, 백엔드를 분리하고, HTTP/REST와 WebSocket으로 통신하도록 설계했습니다. 이어서, MVC 패턴으로 Model은 FastAPI의 데이터 모델과 비지니스 로직을, View는 React 컴포넌트 트리 (UI 렌더링)을, Controller는 FastAPI 라우터와 WebSocket 핸들러를 담당하도록 하여 모듈 독립성과 유지보수성을 높였습니다.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// ((전체 시스템 구조랑 중복되는 게 많아서 이 페이지에서는 diagram 보다는 패턴만 짧게,,))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d363e98f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d363e98f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프로젝트에 사용된 기술 스택은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ROS와 rospy를 활용해 TurtleBot을 제어하고, Raspberry Pi를 통해 로봇과 외부 시스템을 연결하였습니다. rosbridge\_suite와 roslibjs를 사용해 웹과 ROS 간 실시간 통신을 구현하고, React 기반 웹 UI에서 로봇 제어와 센서·카메라 데이터를 시각화하였습니다.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백엔드는 FastAPI로 구성되어 로그인, 세션 관리, 보고서 업로드 기능을 제공하며, MySQL과 SQLAlchemy를 통해 사용자 정보와 보고서를 저장하고 조회합니다. 전체 시스템은 Docker로 컨테이너화하여 Naver Cloud Platform에 배포하였습니다.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d363e98f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d363e98f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전체 시스템 구조를 두 가지 데이터 흐름으로 나누어 설명해보면 우선 데이터 패스에선 React SPA가 FastAPI 서버와 HTTP/REST, WebSocket으로 통신하며, 로그인, 대기열 조회, 보고서 같은 UI 요청을 처리합니다. 서버는 인증, 권한, 트랜잭션을 관리하고 MySQL에 데이터를 영구저장합니다.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영상, 제어 PATH에는 같은 React SPA가 WebSocket으로 ROSBridge에 연결되어, 브라우저 &lt;-&gt; 로봇 간 메시지를 ROS 토픽으로 변환하여 중계합니다. TurtleBot은 이 토픽을 구독해 모터를 구동하고 카메라, 센서 데이터 발행을 수행합니다.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이처럼 데이터 처리와 로봇 제어를 분리해 각 기능을 독립적으로 확장·유지보수할 수 있도록 설계했습니다.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dc3fcd74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dc3fcd74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전체 시스템 구조를 두 가지 데이터 흐름으로 나누어 설명해보면 우선 데이터 패스에선 React SPA가 FastAPI 서버와 HTTP/REST, WebSocket으로 통신하며, 로그인, 대기열 조회, 보고서 같은 UI 요청을 처리합니다. 서버는 인증, 권한, 트랜잭션을 관리하고 MySQL에 데이터를 영구저장합니다.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영상, 제어 PATH에는 같은 React SPA가 WebSocket으로 ROSBridge에 연결되어, 브라우저 &lt;-&gt; 로봇 간 메시지를 ROS 토픽으로 변환하여 중계합니다. TurtleBot은 이 토픽을 구독해 모터를 구동하고 카메라, 센서 데이터 발행을 수행합니다.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이처럼 데이터 처리와 로봇 제어를 분리해 각 기능을 독립적으로 확장·유지보수할 수 있도록 설계했습니다.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990300" y="1349400"/>
            <a:ext cx="7163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D50"/>
              </a:buClr>
              <a:buSzPts val="2200"/>
              <a:buFont typeface="Noto Sans KR"/>
              <a:buNone/>
              <a:defRPr b="1" sz="2200">
                <a:solidFill>
                  <a:srgbClr val="001D5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" name="Google Shape;9;p2"/>
          <p:cNvSpPr/>
          <p:nvPr/>
        </p:nvSpPr>
        <p:spPr>
          <a:xfrm>
            <a:off x="990300" y="966500"/>
            <a:ext cx="7163400" cy="337200"/>
          </a:xfrm>
          <a:prstGeom prst="rect">
            <a:avLst/>
          </a:prstGeom>
          <a:solidFill>
            <a:srgbClr val="001F5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990300" y="2199238"/>
            <a:ext cx="7163400" cy="14400"/>
          </a:xfrm>
          <a:prstGeom prst="rect">
            <a:avLst/>
          </a:prstGeom>
          <a:solidFill>
            <a:srgbClr val="001F5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01100" y="2199250"/>
            <a:ext cx="2941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None/>
              <a:defRPr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101100" y="2429425"/>
            <a:ext cx="2941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Noto Sans KR"/>
              <a:buNone/>
              <a:defRPr sz="9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None/>
              <a:defRPr sz="10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3101100" y="3591613"/>
            <a:ext cx="294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None/>
              <a:defRPr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3101100" y="3944138"/>
            <a:ext cx="294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b="1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b="1" sz="11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450" y="125650"/>
            <a:ext cx="1259520" cy="4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5" type="subTitle"/>
          </p:nvPr>
        </p:nvSpPr>
        <p:spPr>
          <a:xfrm>
            <a:off x="2848350" y="966500"/>
            <a:ext cx="34473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KR"/>
              <a:buNone/>
              <a:defRPr sz="1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KR"/>
              <a:buNone/>
              <a:defRPr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40850" y="140725"/>
            <a:ext cx="652500" cy="610800"/>
          </a:xfrm>
          <a:prstGeom prst="rect">
            <a:avLst/>
          </a:prstGeom>
          <a:solidFill>
            <a:srgbClr val="001E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oto Sans KR"/>
              <a:buNone/>
              <a:defRPr b="1" sz="21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Noto Sans KR"/>
              <a:buNone/>
              <a:defRPr b="1" sz="20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None/>
              <a:defRPr b="1" sz="1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Noto Sans KR"/>
              <a:buNone/>
              <a:defRPr sz="11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body"/>
          </p:nvPr>
        </p:nvSpPr>
        <p:spPr>
          <a:xfrm>
            <a:off x="417150" y="1455500"/>
            <a:ext cx="8131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238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○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238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■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238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238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○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238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■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3238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3238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○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3238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■"/>
              <a:defRPr sz="15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4" type="subTitle"/>
          </p:nvPr>
        </p:nvSpPr>
        <p:spPr>
          <a:xfrm>
            <a:off x="528433" y="964500"/>
            <a:ext cx="8131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Noto Sans KR"/>
              <a:buNone/>
              <a:defRPr b="1" sz="17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oto Sans KR"/>
              <a:buNone/>
              <a:defRPr b="1" sz="16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무리">
  <p:cSld name="CUSTOM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14300">
            <a:solidFill>
              <a:srgbClr val="001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Relationship Id="rId4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7F_cK3VD3H2PKtyTppt8mtEugit8VNl8/view" TargetMode="External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5.jpg"/><Relationship Id="rId10" Type="http://schemas.openxmlformats.org/officeDocument/2006/relationships/image" Target="../media/image37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17.jp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90300" y="1349400"/>
            <a:ext cx="71634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Remotix</a:t>
            </a:r>
            <a:endParaRPr sz="3500"/>
          </a:p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889650" y="2259500"/>
            <a:ext cx="13647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Team 8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3101100" y="3591613"/>
            <a:ext cx="294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2025.04.25 Fri.</a:t>
            </a:r>
            <a:endParaRPr sz="1300"/>
          </a:p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3212850" y="4022726"/>
            <a:ext cx="27183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가천대학교 소프트웨어학과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김민재 , 김다인 , 박성언 , 박준혁 , 차준하</a:t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1610700" y="1039900"/>
            <a:ext cx="5922600" cy="2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Software engineering team project ver.Final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161" name="Google Shape;161;p14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Testing</a:t>
            </a:r>
            <a:endParaRPr/>
          </a:p>
        </p:txBody>
      </p:sp>
      <p:sp>
        <p:nvSpPr>
          <p:cNvPr id="162" name="Google Shape;162;p14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4" title="2025-05-255.05.27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0" y="2002375"/>
            <a:ext cx="4205550" cy="2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 title="2025-05-255.06.18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600" y="2002378"/>
            <a:ext cx="4577650" cy="2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Usability Testing (Validation)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06</a:t>
            </a:r>
            <a:endParaRPr/>
          </a:p>
        </p:txBody>
      </p:sp>
      <p:sp>
        <p:nvSpPr>
          <p:cNvPr id="171" name="Google Shape;171;p15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Code </a:t>
            </a:r>
            <a:r>
              <a:rPr lang="ko">
                <a:solidFill>
                  <a:schemeClr val="dk1"/>
                </a:solidFill>
              </a:rPr>
              <a:t>Refactoring</a:t>
            </a:r>
            <a:endParaRPr/>
          </a:p>
        </p:txBody>
      </p:sp>
      <p:sp>
        <p:nvSpPr>
          <p:cNvPr id="172" name="Google Shape;172;p15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Websocket Connection : </a:t>
            </a:r>
            <a:r>
              <a:rPr lang="ko"/>
              <a:t>waste of resources</a:t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1649763"/>
            <a:ext cx="701750" cy="7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75" y="2434718"/>
            <a:ext cx="856800" cy="54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875" y="3160200"/>
            <a:ext cx="60000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01550" y="3760200"/>
            <a:ext cx="856650" cy="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/>
          <p:nvPr/>
        </p:nvSpPr>
        <p:spPr>
          <a:xfrm>
            <a:off x="3313325" y="2600200"/>
            <a:ext cx="1228500" cy="633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ros bridge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websocket</a:t>
            </a:r>
            <a:endParaRPr b="1"/>
          </a:p>
        </p:txBody>
      </p:sp>
      <p:cxnSp>
        <p:nvCxnSpPr>
          <p:cNvPr id="179" name="Google Shape;179;p15"/>
          <p:cNvCxnSpPr>
            <a:endCxn id="178" idx="1"/>
          </p:cNvCxnSpPr>
          <p:nvPr/>
        </p:nvCxnSpPr>
        <p:spPr>
          <a:xfrm>
            <a:off x="2231825" y="1995850"/>
            <a:ext cx="10815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5"/>
          <p:cNvCxnSpPr>
            <a:stCxn id="175" idx="3"/>
            <a:endCxn id="178" idx="1"/>
          </p:cNvCxnSpPr>
          <p:nvPr/>
        </p:nvCxnSpPr>
        <p:spPr>
          <a:xfrm>
            <a:off x="2158275" y="2707118"/>
            <a:ext cx="115500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5"/>
          <p:cNvCxnSpPr>
            <a:stCxn id="176" idx="3"/>
            <a:endCxn id="178" idx="1"/>
          </p:cNvCxnSpPr>
          <p:nvPr/>
        </p:nvCxnSpPr>
        <p:spPr>
          <a:xfrm flipH="1" rot="10800000">
            <a:off x="2029875" y="2917200"/>
            <a:ext cx="1283400" cy="5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5"/>
          <p:cNvCxnSpPr>
            <a:stCxn id="177" idx="1"/>
            <a:endCxn id="178" idx="1"/>
          </p:cNvCxnSpPr>
          <p:nvPr/>
        </p:nvCxnSpPr>
        <p:spPr>
          <a:xfrm flipH="1" rot="10800000">
            <a:off x="2158200" y="2917125"/>
            <a:ext cx="1155000" cy="12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15"/>
          <p:cNvSpPr/>
          <p:nvPr/>
        </p:nvSpPr>
        <p:spPr>
          <a:xfrm>
            <a:off x="6820725" y="2218963"/>
            <a:ext cx="1791600" cy="159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React</a:t>
            </a:r>
            <a:endParaRPr b="1"/>
          </a:p>
        </p:txBody>
      </p:sp>
      <p:sp>
        <p:nvSpPr>
          <p:cNvPr id="184" name="Google Shape;184;p15"/>
          <p:cNvSpPr/>
          <p:nvPr/>
        </p:nvSpPr>
        <p:spPr>
          <a:xfrm>
            <a:off x="6261725" y="2020038"/>
            <a:ext cx="681300" cy="45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battery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panel</a:t>
            </a:r>
            <a:endParaRPr b="1" sz="1000"/>
          </a:p>
        </p:txBody>
      </p:sp>
      <p:sp>
        <p:nvSpPr>
          <p:cNvPr id="185" name="Google Shape;185;p15"/>
          <p:cNvSpPr/>
          <p:nvPr/>
        </p:nvSpPr>
        <p:spPr>
          <a:xfrm>
            <a:off x="6261725" y="2542963"/>
            <a:ext cx="681300" cy="45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Speed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panel</a:t>
            </a:r>
            <a:endParaRPr b="1" sz="1000"/>
          </a:p>
        </p:txBody>
      </p:sp>
      <p:sp>
        <p:nvSpPr>
          <p:cNvPr id="186" name="Google Shape;186;p15"/>
          <p:cNvSpPr/>
          <p:nvPr/>
        </p:nvSpPr>
        <p:spPr>
          <a:xfrm>
            <a:off x="6261725" y="3065888"/>
            <a:ext cx="681300" cy="45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image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panel</a:t>
            </a:r>
            <a:endParaRPr b="1" sz="1000"/>
          </a:p>
        </p:txBody>
      </p:sp>
      <p:cxnSp>
        <p:nvCxnSpPr>
          <p:cNvPr id="187" name="Google Shape;187;p15"/>
          <p:cNvCxnSpPr>
            <a:stCxn id="178" idx="3"/>
            <a:endCxn id="184" idx="1"/>
          </p:cNvCxnSpPr>
          <p:nvPr/>
        </p:nvCxnSpPr>
        <p:spPr>
          <a:xfrm flipH="1" rot="10800000">
            <a:off x="4541825" y="2249950"/>
            <a:ext cx="1719900" cy="6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5"/>
          <p:cNvCxnSpPr>
            <a:stCxn id="178" idx="3"/>
            <a:endCxn id="186" idx="1"/>
          </p:cNvCxnSpPr>
          <p:nvPr/>
        </p:nvCxnSpPr>
        <p:spPr>
          <a:xfrm>
            <a:off x="4541825" y="2917150"/>
            <a:ext cx="17199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15"/>
          <p:cNvCxnSpPr>
            <a:stCxn id="178" idx="3"/>
            <a:endCxn id="185" idx="1"/>
          </p:cNvCxnSpPr>
          <p:nvPr/>
        </p:nvCxnSpPr>
        <p:spPr>
          <a:xfrm flipH="1" rot="10800000">
            <a:off x="4541825" y="2772850"/>
            <a:ext cx="17199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15"/>
          <p:cNvSpPr/>
          <p:nvPr/>
        </p:nvSpPr>
        <p:spPr>
          <a:xfrm>
            <a:off x="5094888" y="2396400"/>
            <a:ext cx="701700" cy="232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connection</a:t>
            </a:r>
            <a:endParaRPr b="1" sz="700"/>
          </a:p>
        </p:txBody>
      </p:sp>
      <p:sp>
        <p:nvSpPr>
          <p:cNvPr id="191" name="Google Shape;191;p15"/>
          <p:cNvSpPr/>
          <p:nvPr/>
        </p:nvSpPr>
        <p:spPr>
          <a:xfrm>
            <a:off x="5094888" y="2712413"/>
            <a:ext cx="701700" cy="232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connection</a:t>
            </a:r>
            <a:endParaRPr b="1" sz="700"/>
          </a:p>
        </p:txBody>
      </p:sp>
      <p:sp>
        <p:nvSpPr>
          <p:cNvPr id="192" name="Google Shape;192;p15"/>
          <p:cNvSpPr/>
          <p:nvPr/>
        </p:nvSpPr>
        <p:spPr>
          <a:xfrm>
            <a:off x="6261725" y="3588813"/>
            <a:ext cx="681300" cy="45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image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panel</a:t>
            </a:r>
            <a:endParaRPr b="1" sz="1000"/>
          </a:p>
        </p:txBody>
      </p:sp>
      <p:cxnSp>
        <p:nvCxnSpPr>
          <p:cNvPr id="193" name="Google Shape;193;p15"/>
          <p:cNvCxnSpPr>
            <a:stCxn id="178" idx="3"/>
            <a:endCxn id="192" idx="1"/>
          </p:cNvCxnSpPr>
          <p:nvPr/>
        </p:nvCxnSpPr>
        <p:spPr>
          <a:xfrm>
            <a:off x="4541825" y="2917150"/>
            <a:ext cx="1719900" cy="9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15"/>
          <p:cNvSpPr/>
          <p:nvPr/>
        </p:nvSpPr>
        <p:spPr>
          <a:xfrm>
            <a:off x="5094888" y="3372500"/>
            <a:ext cx="701700" cy="232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connection</a:t>
            </a:r>
            <a:endParaRPr b="1" sz="700"/>
          </a:p>
        </p:txBody>
      </p:sp>
      <p:sp>
        <p:nvSpPr>
          <p:cNvPr id="195" name="Google Shape;195;p15"/>
          <p:cNvSpPr/>
          <p:nvPr/>
        </p:nvSpPr>
        <p:spPr>
          <a:xfrm>
            <a:off x="5094888" y="3028425"/>
            <a:ext cx="701700" cy="232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connection</a:t>
            </a:r>
            <a:endParaRPr b="1" sz="700"/>
          </a:p>
        </p:txBody>
      </p:sp>
      <p:pic>
        <p:nvPicPr>
          <p:cNvPr id="196" name="Google Shape;1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325" y="1562975"/>
            <a:ext cx="8519352" cy="31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06</a:t>
            </a:r>
            <a:endParaRPr/>
          </a:p>
        </p:txBody>
      </p:sp>
      <p:sp>
        <p:nvSpPr>
          <p:cNvPr id="202" name="Google Shape;202;p16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Code Refactoring</a:t>
            </a:r>
            <a:endParaRPr/>
          </a:p>
        </p:txBody>
      </p:sp>
      <p:sp>
        <p:nvSpPr>
          <p:cNvPr id="203" name="Google Shape;203;p16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4" type="subTitle"/>
          </p:nvPr>
        </p:nvSpPr>
        <p:spPr>
          <a:xfrm>
            <a:off x="4770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User Login / Register</a:t>
            </a:r>
            <a:endParaRPr/>
          </a:p>
        </p:txBody>
      </p:sp>
      <p:pic>
        <p:nvPicPr>
          <p:cNvPr id="205" name="Google Shape;2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25" y="1303800"/>
            <a:ext cx="8270001" cy="34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/>
          <p:nvPr/>
        </p:nvSpPr>
        <p:spPr>
          <a:xfrm>
            <a:off x="6069350" y="2338950"/>
            <a:ext cx="9552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50" y="1636475"/>
            <a:ext cx="8549276" cy="30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07</a:t>
            </a:r>
            <a:endParaRPr/>
          </a:p>
        </p:txBody>
      </p:sp>
      <p:sp>
        <p:nvSpPr>
          <p:cNvPr id="213" name="Google Shape;213;p17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</a:t>
            </a:r>
            <a:endParaRPr/>
          </a:p>
        </p:txBody>
      </p:sp>
      <p:sp>
        <p:nvSpPr>
          <p:cNvPr id="214" name="Google Shape;214;p17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7404775" y="147625"/>
            <a:ext cx="1595100" cy="687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Operation and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maintenance</a:t>
            </a:r>
            <a:endParaRPr b="1" sz="1300"/>
          </a:p>
        </p:txBody>
      </p:sp>
      <p:pic>
        <p:nvPicPr>
          <p:cNvPr id="216" name="Google Shape;216;p17" title="Remotix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25" y="892600"/>
            <a:ext cx="7116754" cy="40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08</a:t>
            </a:r>
            <a:endParaRPr/>
          </a:p>
        </p:txBody>
      </p:sp>
      <p:sp>
        <p:nvSpPr>
          <p:cNvPr id="222" name="Google Shape;222;p18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Member’s Role</a:t>
            </a:r>
            <a:endParaRPr/>
          </a:p>
        </p:txBody>
      </p:sp>
      <p:sp>
        <p:nvSpPr>
          <p:cNvPr id="223" name="Google Shape;223;p18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537475" y="857962"/>
            <a:ext cx="5180927" cy="1684652"/>
            <a:chOff x="288800" y="919963"/>
            <a:chExt cx="5610100" cy="1913725"/>
          </a:xfrm>
        </p:grpSpPr>
        <p:sp>
          <p:nvSpPr>
            <p:cNvPr id="225" name="Google Shape;225;p18"/>
            <p:cNvSpPr txBox="1"/>
            <p:nvPr/>
          </p:nvSpPr>
          <p:spPr>
            <a:xfrm>
              <a:off x="529028" y="2419466"/>
              <a:ext cx="7065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oto Sans KR"/>
                  <a:ea typeface="Noto Sans KR"/>
                  <a:cs typeface="Noto Sans KR"/>
                  <a:sym typeface="Noto Sans KR"/>
                </a:rPr>
                <a:t>김다인</a:t>
              </a:r>
              <a:endParaRPr b="1" sz="11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1303325" y="2419475"/>
              <a:ext cx="9357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oto Sans KR"/>
                  <a:ea typeface="Noto Sans KR"/>
                  <a:cs typeface="Noto Sans KR"/>
                  <a:sym typeface="Noto Sans KR"/>
                </a:rPr>
                <a:t>박준혁</a:t>
              </a:r>
              <a:endParaRPr b="1" sz="11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313841" y="973082"/>
              <a:ext cx="18807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Backend</a:t>
              </a:r>
              <a:endParaRPr sz="1200"/>
            </a:p>
          </p:txBody>
        </p:sp>
        <p:sp>
          <p:nvSpPr>
            <p:cNvPr id="228" name="Google Shape;228;p18"/>
            <p:cNvSpPr txBox="1"/>
            <p:nvPr/>
          </p:nvSpPr>
          <p:spPr>
            <a:xfrm>
              <a:off x="2614226" y="2471150"/>
              <a:ext cx="997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oto Sans KR"/>
                  <a:ea typeface="Noto Sans KR"/>
                  <a:cs typeface="Noto Sans KR"/>
                  <a:sym typeface="Noto Sans KR"/>
                </a:rPr>
                <a:t>차준하</a:t>
              </a:r>
              <a:endParaRPr b="1" sz="11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29" name="Google Shape;229;p18"/>
            <p:cNvSpPr txBox="1"/>
            <p:nvPr/>
          </p:nvSpPr>
          <p:spPr>
            <a:xfrm>
              <a:off x="2051876" y="984925"/>
              <a:ext cx="20544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Robot Control</a:t>
              </a:r>
              <a:endParaRPr sz="1200"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2713365" y="1350179"/>
              <a:ext cx="799500" cy="1141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 txBox="1"/>
            <p:nvPr/>
          </p:nvSpPr>
          <p:spPr>
            <a:xfrm>
              <a:off x="3926925" y="2427348"/>
              <a:ext cx="99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oto Sans KR"/>
                  <a:ea typeface="Noto Sans KR"/>
                  <a:cs typeface="Noto Sans KR"/>
                  <a:sym typeface="Noto Sans KR"/>
                </a:rPr>
                <a:t>김민재</a:t>
              </a:r>
              <a:endParaRPr b="1" sz="11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4894961" y="2418050"/>
              <a:ext cx="9357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oto Sans KR"/>
                  <a:ea typeface="Noto Sans KR"/>
                  <a:cs typeface="Noto Sans KR"/>
                  <a:sym typeface="Noto Sans KR"/>
                </a:rPr>
                <a:t>박성언</a:t>
              </a:r>
              <a:endParaRPr b="1" sz="11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3866691" y="931820"/>
              <a:ext cx="18807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Frontend</a:t>
              </a:r>
              <a:endParaRPr sz="1200"/>
            </a:p>
          </p:txBody>
        </p:sp>
        <p:pic>
          <p:nvPicPr>
            <p:cNvPr id="234" name="Google Shape;23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37535" y="1270772"/>
              <a:ext cx="876170" cy="1194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8" title="2025_04_19 오전 2_37 Office Lens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0573" y="1311779"/>
              <a:ext cx="823006" cy="1141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4729" y="1272300"/>
              <a:ext cx="876172" cy="1217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8" title="사진.jp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75015" y="1343679"/>
              <a:ext cx="876170" cy="1187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3875" y="1311780"/>
              <a:ext cx="836712" cy="1141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18"/>
            <p:cNvSpPr/>
            <p:nvPr/>
          </p:nvSpPr>
          <p:spPr>
            <a:xfrm>
              <a:off x="288800" y="937688"/>
              <a:ext cx="2032200" cy="1896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866700" y="919963"/>
              <a:ext cx="2032200" cy="1896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456350" y="973075"/>
              <a:ext cx="1275000" cy="17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2" name="Google Shape;24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7100" y="826800"/>
            <a:ext cx="2018546" cy="40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475" y="2694275"/>
            <a:ext cx="3223224" cy="215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7288" y="2694264"/>
            <a:ext cx="2151153" cy="22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/>
        </p:nvSpPr>
        <p:spPr>
          <a:xfrm>
            <a:off x="338225" y="227575"/>
            <a:ext cx="332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latin typeface="Noto Sans KR"/>
                <a:ea typeface="Noto Sans KR"/>
                <a:cs typeface="Noto Sans KR"/>
                <a:sym typeface="Noto Sans KR"/>
              </a:rPr>
              <a:t>Thank You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450" y="184525"/>
            <a:ext cx="1259520" cy="4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/>
          <p:nvPr/>
        </p:nvSpPr>
        <p:spPr>
          <a:xfrm>
            <a:off x="444225" y="861600"/>
            <a:ext cx="429600" cy="30600"/>
          </a:xfrm>
          <a:prstGeom prst="rect">
            <a:avLst/>
          </a:prstGeom>
          <a:solidFill>
            <a:srgbClr val="001E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19" title="KakaoTalk_20250416_1953388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875" y="861597"/>
            <a:ext cx="5190250" cy="389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00</a:t>
            </a:r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Motivation</a:t>
            </a:r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software</a:t>
            </a:r>
            <a:r>
              <a:rPr lang="ko"/>
              <a:t> engineering team project</a:t>
            </a:r>
            <a:endParaRPr/>
          </a:p>
        </p:txBody>
      </p:sp>
      <p:sp>
        <p:nvSpPr>
          <p:cNvPr id="41" name="Google Shape;41;p6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Remotix – Future of Innovation in Teleoperations System</a:t>
            </a:r>
            <a:endParaRPr/>
          </a:p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506400" y="1426850"/>
            <a:ext cx="59736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50">
                <a:solidFill>
                  <a:schemeClr val="dk1"/>
                </a:solidFill>
                <a:highlight>
                  <a:schemeClr val="lt1"/>
                </a:highlight>
              </a:rPr>
              <a:t>Why Remotix ?  → </a:t>
            </a:r>
            <a:r>
              <a:rPr b="1" i="1" lang="ko" sz="1250">
                <a:solidFill>
                  <a:schemeClr val="dk1"/>
                </a:solidFill>
                <a:highlight>
                  <a:srgbClr val="FFFFFF"/>
                </a:highlight>
              </a:rPr>
              <a:t>Remote + Robotix </a:t>
            </a:r>
            <a:endParaRPr b="1" i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50" y="2334825"/>
            <a:ext cx="3856200" cy="244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4" name="Google Shape;44;p6"/>
          <p:cNvGrpSpPr/>
          <p:nvPr/>
        </p:nvGrpSpPr>
        <p:grpSpPr>
          <a:xfrm>
            <a:off x="4524375" y="1856100"/>
            <a:ext cx="3996152" cy="1973075"/>
            <a:chOff x="4524375" y="1856100"/>
            <a:chExt cx="3996152" cy="1973075"/>
          </a:xfrm>
        </p:grpSpPr>
        <p:cxnSp>
          <p:nvCxnSpPr>
            <p:cNvPr id="45" name="Google Shape;45;p6"/>
            <p:cNvCxnSpPr/>
            <p:nvPr/>
          </p:nvCxnSpPr>
          <p:spPr>
            <a:xfrm flipH="1" rot="10800000">
              <a:off x="4524375" y="3433775"/>
              <a:ext cx="1004400" cy="395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6" name="Google Shape;4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8377" y="2152799"/>
              <a:ext cx="2565377" cy="160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4724" y="1856100"/>
              <a:ext cx="342903" cy="4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7624" y="1856100"/>
              <a:ext cx="342903" cy="457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" name="Google Shape;4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600" y="962350"/>
            <a:ext cx="7217925" cy="39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Development Process &amp; Approach</a:t>
            </a:r>
            <a:endParaRPr/>
          </a:p>
        </p:txBody>
      </p:sp>
      <p:sp>
        <p:nvSpPr>
          <p:cNvPr id="56" name="Google Shape;56;p7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software engineering team project</a:t>
            </a:r>
            <a:endParaRPr/>
          </a:p>
        </p:txBody>
      </p:sp>
      <p:sp>
        <p:nvSpPr>
          <p:cNvPr id="57" name="Google Shape;57;p7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Use the “Plan-Driven process” - waterfall model</a:t>
            </a:r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963" y="3181675"/>
            <a:ext cx="2719200" cy="147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513" y="1341800"/>
            <a:ext cx="2444100" cy="165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909775"/>
            <a:ext cx="5340163" cy="260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Requirements</a:t>
            </a:r>
            <a:r>
              <a:rPr lang="ko"/>
              <a:t> Engineering</a:t>
            </a:r>
            <a:endParaRPr/>
          </a:p>
        </p:txBody>
      </p:sp>
      <p:sp>
        <p:nvSpPr>
          <p:cNvPr id="67" name="Google Shape;67;p8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software engineering team project</a:t>
            </a:r>
            <a:endParaRPr/>
          </a:p>
        </p:txBody>
      </p:sp>
      <p:sp>
        <p:nvSpPr>
          <p:cNvPr id="68" name="Google Shape;68;p8"/>
          <p:cNvSpPr txBox="1"/>
          <p:nvPr>
            <p:ph idx="4" type="subTitle"/>
          </p:nvPr>
        </p:nvSpPr>
        <p:spPr>
          <a:xfrm>
            <a:off x="1524406" y="1040225"/>
            <a:ext cx="18093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✓   User Requirements</a:t>
            </a:r>
            <a:endParaRPr sz="1100"/>
          </a:p>
        </p:txBody>
      </p:sp>
      <p:sp>
        <p:nvSpPr>
          <p:cNvPr id="69" name="Google Shape;69;p8"/>
          <p:cNvSpPr txBox="1"/>
          <p:nvPr>
            <p:ph idx="4" type="subTitle"/>
          </p:nvPr>
        </p:nvSpPr>
        <p:spPr>
          <a:xfrm>
            <a:off x="5449081" y="1040225"/>
            <a:ext cx="19557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✓   System Requirements</a:t>
            </a:r>
            <a:endParaRPr sz="1100"/>
          </a:p>
        </p:txBody>
      </p:sp>
      <p:sp>
        <p:nvSpPr>
          <p:cNvPr id="70" name="Google Shape;70;p8"/>
          <p:cNvSpPr txBox="1"/>
          <p:nvPr>
            <p:ph idx="4" type="subTitle"/>
          </p:nvPr>
        </p:nvSpPr>
        <p:spPr>
          <a:xfrm>
            <a:off x="1356106" y="3019725"/>
            <a:ext cx="2145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✓   Functional </a:t>
            </a:r>
            <a:r>
              <a:rPr lang="ko" sz="1100"/>
              <a:t>Requirements</a:t>
            </a:r>
            <a:endParaRPr sz="1100"/>
          </a:p>
        </p:txBody>
      </p:sp>
      <p:sp>
        <p:nvSpPr>
          <p:cNvPr id="71" name="Google Shape;71;p8"/>
          <p:cNvSpPr txBox="1"/>
          <p:nvPr>
            <p:ph idx="4" type="subTitle"/>
          </p:nvPr>
        </p:nvSpPr>
        <p:spPr>
          <a:xfrm>
            <a:off x="5176080" y="3019725"/>
            <a:ext cx="25017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✓   Non-Functional Requirements</a:t>
            </a:r>
            <a:endParaRPr sz="1100"/>
          </a:p>
        </p:txBody>
      </p:sp>
      <p:sp>
        <p:nvSpPr>
          <p:cNvPr id="72" name="Google Shape;72;p8"/>
          <p:cNvSpPr txBox="1"/>
          <p:nvPr>
            <p:ph idx="3" type="body"/>
          </p:nvPr>
        </p:nvSpPr>
        <p:spPr>
          <a:xfrm>
            <a:off x="675263" y="1455525"/>
            <a:ext cx="3507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Arial"/>
              <a:buChar char="●"/>
            </a:pPr>
            <a:r>
              <a:rPr b="1" lang="ko" sz="85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operator shall be able to log a report and outcome after a situation is resolved.</a:t>
            </a:r>
            <a:endParaRPr b="1" sz="85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operator shall be able to control the vehicle while watching the camera feed in real time.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operator shall be able to view the list of incoming requests.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/>
          <p:nvPr>
            <p:ph idx="3" type="body"/>
          </p:nvPr>
        </p:nvSpPr>
        <p:spPr>
          <a:xfrm>
            <a:off x="4385138" y="1455525"/>
            <a:ext cx="4083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Arial"/>
              <a:buChar char="●"/>
            </a:pPr>
            <a:r>
              <a:rPr b="1" lang="ko" sz="85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operator shall be able to monitor the vehicle’s status in real time, including speed, battery, and camera.</a:t>
            </a:r>
            <a:endParaRPr b="1" sz="85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system shall receive and persist incident request information.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 txBox="1"/>
          <p:nvPr>
            <p:ph idx="3" type="body"/>
          </p:nvPr>
        </p:nvSpPr>
        <p:spPr>
          <a:xfrm>
            <a:off x="675263" y="3388425"/>
            <a:ext cx="3507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Arial"/>
              <a:buChar char="●"/>
            </a:pPr>
            <a:r>
              <a:rPr b="1" lang="ko" sz="85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operator shall be able to remotely command the TurtleBot to move forward, move backward, turn left, turn right, and stop.</a:t>
            </a:r>
            <a:endParaRPr b="1" sz="85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 a customer submits a report, the interface shall list the new request in real time.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interface shall provide a login screen and shall allow access only to authenticated users.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 txBox="1"/>
          <p:nvPr>
            <p:ph idx="3" type="body"/>
          </p:nvPr>
        </p:nvSpPr>
        <p:spPr>
          <a:xfrm>
            <a:off x="4673138" y="3388425"/>
            <a:ext cx="3507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Arial"/>
              <a:buChar char="●"/>
            </a:pPr>
            <a:r>
              <a:rPr b="1" lang="ko" sz="85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Remote control commands shall reach the TurtleBot and elicit a response within 1 second, and end-to-end video latency shall not exceed 1 second.</a:t>
            </a:r>
            <a:endParaRPr b="1" sz="85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user interface shall be intuitive enough that first-time users can operate it effectively without prior training.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7404775" y="147625"/>
            <a:ext cx="1595100" cy="68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Requirements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definition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Modeling - Use case and Sequence Diagram</a:t>
            </a:r>
            <a:endParaRPr/>
          </a:p>
        </p:txBody>
      </p:sp>
      <p:sp>
        <p:nvSpPr>
          <p:cNvPr id="83" name="Google Shape;83;p9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software engineering team project</a:t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7404775" y="147625"/>
            <a:ext cx="1595100" cy="687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System and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software design</a:t>
            </a:r>
            <a:endParaRPr b="1" sz="1300"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2114150"/>
            <a:ext cx="4136125" cy="207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 title="remotix_sm2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866" y="1322850"/>
            <a:ext cx="3896661" cy="3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 title="제목 없는 다이어그램.drawio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269" y="1849698"/>
            <a:ext cx="3359543" cy="47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 title="제목 없는 다이어그램.drawio (4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875" y="2342011"/>
            <a:ext cx="4223399" cy="150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 title="제목 없는 다이어그램.drawio (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9249" y="2501090"/>
            <a:ext cx="3818607" cy="73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 title="제목 없는 다이어그램.drawio (6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2767" y="3407557"/>
            <a:ext cx="3396044" cy="25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 title="제목 없는 다이어그램.drawio (8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2767" y="3864909"/>
            <a:ext cx="2576774" cy="60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400" y="720000"/>
            <a:ext cx="4248001" cy="4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98" name="Google Shape;98;p10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Architecture Design</a:t>
            </a:r>
            <a:endParaRPr/>
          </a:p>
        </p:txBody>
      </p:sp>
      <p:sp>
        <p:nvSpPr>
          <p:cNvPr id="99" name="Google Shape;99;p10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140975" y="1303800"/>
            <a:ext cx="4720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Architectural Patterns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Server-Client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Client: React SPA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Server: FastAPI + MySQL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Communication: HTTP/REST + WebSocket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MVC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Model: FastAPI’s data and business-logic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View: React component tree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Controller: FastAPI routers &amp; WebSocket handlers</a:t>
            </a:r>
            <a:endParaRPr/>
          </a:p>
        </p:txBody>
      </p:sp>
      <p:cxnSp>
        <p:nvCxnSpPr>
          <p:cNvPr id="101" name="Google Shape;101;p10"/>
          <p:cNvCxnSpPr/>
          <p:nvPr/>
        </p:nvCxnSpPr>
        <p:spPr>
          <a:xfrm flipH="1" rot="10800000">
            <a:off x="2911625" y="1681125"/>
            <a:ext cx="1505100" cy="56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0"/>
          <p:cNvSpPr/>
          <p:nvPr/>
        </p:nvSpPr>
        <p:spPr>
          <a:xfrm>
            <a:off x="4504075" y="306475"/>
            <a:ext cx="4541700" cy="2316000"/>
          </a:xfrm>
          <a:prstGeom prst="ellipse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/>
        </p:nvSpPr>
        <p:spPr>
          <a:xfrm>
            <a:off x="7678400" y="1632025"/>
            <a:ext cx="363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M</a:t>
            </a:r>
            <a:endParaRPr b="1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7610125" y="1102850"/>
            <a:ext cx="363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endParaRPr b="1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4972250" y="1182000"/>
            <a:ext cx="363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V</a:t>
            </a:r>
            <a:endParaRPr b="1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7932550" y="1550700"/>
            <a:ext cx="652500" cy="658800"/>
          </a:xfrm>
          <a:prstGeom prst="ellipse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4861175" y="752125"/>
            <a:ext cx="1383900" cy="1071600"/>
          </a:xfrm>
          <a:prstGeom prst="ellipse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7955650" y="1036825"/>
            <a:ext cx="606300" cy="568500"/>
          </a:xfrm>
          <a:prstGeom prst="ellipse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6597975" y="1218250"/>
            <a:ext cx="606300" cy="568500"/>
          </a:xfrm>
          <a:prstGeom prst="ellipse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>
            <a:off x="731300" y="1253900"/>
            <a:ext cx="7620300" cy="342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5902175" y="1621800"/>
            <a:ext cx="2126400" cy="107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3456725" y="1621800"/>
            <a:ext cx="2269500" cy="260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1039125" y="1621804"/>
            <a:ext cx="2205600" cy="260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119" name="Google Shape;119;p11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Tech Stack</a:t>
            </a:r>
            <a:endParaRPr/>
          </a:p>
        </p:txBody>
      </p:sp>
      <p:sp>
        <p:nvSpPr>
          <p:cNvPr id="120" name="Google Shape;120;p11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245" y="4083552"/>
            <a:ext cx="1064277" cy="9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 txBox="1"/>
          <p:nvPr/>
        </p:nvSpPr>
        <p:spPr>
          <a:xfrm>
            <a:off x="2936290" y="2574063"/>
            <a:ext cx="25200" cy="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</p:txBody>
      </p:sp>
      <p:pic>
        <p:nvPicPr>
          <p:cNvPr id="123" name="Google Shape;12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435" y="1770320"/>
            <a:ext cx="1588855" cy="159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765" y="1889636"/>
            <a:ext cx="1659411" cy="60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1173" y="2242720"/>
            <a:ext cx="1588853" cy="106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7609" y="3406536"/>
            <a:ext cx="2016148" cy="53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8">
            <a:alphaModFix/>
          </a:blip>
          <a:srcRect b="22970" l="11226" r="11880" t="20659"/>
          <a:stretch/>
        </p:blipFill>
        <p:spPr>
          <a:xfrm>
            <a:off x="6122175" y="1809150"/>
            <a:ext cx="1627849" cy="6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7938" y="3138231"/>
            <a:ext cx="1627848" cy="915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/>
        </p:nvSpPr>
        <p:spPr>
          <a:xfrm>
            <a:off x="1153375" y="1297800"/>
            <a:ext cx="10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Robot &gt;</a:t>
            </a:r>
            <a:endParaRPr/>
          </a:p>
        </p:txBody>
      </p:sp>
      <p:sp>
        <p:nvSpPr>
          <p:cNvPr id="130" name="Google Shape;130;p11"/>
          <p:cNvSpPr txBox="1"/>
          <p:nvPr/>
        </p:nvSpPr>
        <p:spPr>
          <a:xfrm>
            <a:off x="3524750" y="1297800"/>
            <a:ext cx="1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Backend&gt;</a:t>
            </a:r>
            <a:endParaRPr/>
          </a:p>
        </p:txBody>
      </p:sp>
      <p:sp>
        <p:nvSpPr>
          <p:cNvPr id="131" name="Google Shape;131;p11"/>
          <p:cNvSpPr txBox="1"/>
          <p:nvPr/>
        </p:nvSpPr>
        <p:spPr>
          <a:xfrm>
            <a:off x="5902275" y="1297800"/>
            <a:ext cx="1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Frontend&gt;</a:t>
            </a:r>
            <a:endParaRPr/>
          </a:p>
        </p:txBody>
      </p:sp>
      <p:sp>
        <p:nvSpPr>
          <p:cNvPr id="132" name="Google Shape;132;p11"/>
          <p:cNvSpPr txBox="1"/>
          <p:nvPr/>
        </p:nvSpPr>
        <p:spPr>
          <a:xfrm>
            <a:off x="414450" y="950975"/>
            <a:ext cx="15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Infrastructure &gt;</a:t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7404775" y="147625"/>
            <a:ext cx="1595100" cy="687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Implementation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and unit design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Testing</a:t>
            </a:r>
            <a:endParaRPr/>
          </a:p>
        </p:txBody>
      </p:sp>
      <p:sp>
        <p:nvSpPr>
          <p:cNvPr id="140" name="Google Shape;140;p12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Unit Test and </a:t>
            </a:r>
            <a:r>
              <a:rPr lang="ko"/>
              <a:t>Integration Test</a:t>
            </a:r>
            <a:endParaRPr/>
          </a:p>
        </p:txBody>
      </p:sp>
      <p:pic>
        <p:nvPicPr>
          <p:cNvPr id="142" name="Google Shape;142;p12" title="2025-05-259.27.20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75" y="1828300"/>
            <a:ext cx="2766726" cy="2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>
            <p:ph idx="4" type="subTitle"/>
          </p:nvPr>
        </p:nvSpPr>
        <p:spPr>
          <a:xfrm>
            <a:off x="934799" y="4419750"/>
            <a:ext cx="212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websocket </a:t>
            </a:r>
            <a:r>
              <a:rPr lang="ko" sz="1100"/>
              <a:t>connection test</a:t>
            </a:r>
            <a:endParaRPr sz="1100"/>
          </a:p>
        </p:txBody>
      </p:sp>
      <p:sp>
        <p:nvSpPr>
          <p:cNvPr id="144" name="Google Shape;144;p12"/>
          <p:cNvSpPr/>
          <p:nvPr/>
        </p:nvSpPr>
        <p:spPr>
          <a:xfrm>
            <a:off x="7404775" y="147625"/>
            <a:ext cx="1595100" cy="68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integration and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system testing</a:t>
            </a:r>
            <a:endParaRPr b="1"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idx="1" type="subTitle"/>
          </p:nvPr>
        </p:nvSpPr>
        <p:spPr>
          <a:xfrm>
            <a:off x="140975" y="329725"/>
            <a:ext cx="652500" cy="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150" name="Google Shape;150;p13"/>
          <p:cNvSpPr txBox="1"/>
          <p:nvPr>
            <p:ph type="title"/>
          </p:nvPr>
        </p:nvSpPr>
        <p:spPr>
          <a:xfrm>
            <a:off x="760525" y="307225"/>
            <a:ext cx="79170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Testing</a:t>
            </a:r>
            <a:endParaRPr/>
          </a:p>
        </p:txBody>
      </p:sp>
      <p:sp>
        <p:nvSpPr>
          <p:cNvPr id="151" name="Google Shape;151;p13"/>
          <p:cNvSpPr txBox="1"/>
          <p:nvPr>
            <p:ph idx="2" type="title"/>
          </p:nvPr>
        </p:nvSpPr>
        <p:spPr>
          <a:xfrm>
            <a:off x="760525" y="97500"/>
            <a:ext cx="80514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software engineering team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 txBox="1"/>
          <p:nvPr>
            <p:ph idx="4" type="subTitle"/>
          </p:nvPr>
        </p:nvSpPr>
        <p:spPr>
          <a:xfrm>
            <a:off x="506408" y="935100"/>
            <a:ext cx="813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✓   Unit Test and Integration Test</a:t>
            </a:r>
            <a:endParaRPr/>
          </a:p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952275" y="4364750"/>
            <a:ext cx="28665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websocket data send-receive test</a:t>
            </a:r>
            <a:endParaRPr sz="1100"/>
          </a:p>
        </p:txBody>
      </p:sp>
      <p:pic>
        <p:nvPicPr>
          <p:cNvPr id="154" name="Google Shape;154;p13" title="2025-05-259.34.50-ezgif.com-video-to-gif-converter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400" y="2577674"/>
            <a:ext cx="46642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 title="2025-05-259.34.15-ezgif.com-video-to-gif-converter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38" y="1856101"/>
            <a:ext cx="2575964" cy="265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